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2" r:id="rId3"/>
    <p:sldId id="257" r:id="rId4"/>
    <p:sldId id="264" r:id="rId5"/>
    <p:sldId id="265" r:id="rId6"/>
    <p:sldId id="258" r:id="rId7"/>
    <p:sldId id="266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59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088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088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1EADE-8E88-4C7C-8AC5-FB148DE4940E}" type="datetime1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996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8B9C-477D-492A-96AD-1FC2CC997A73}" type="datetime1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09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8927" y="997973"/>
            <a:ext cx="8473395" cy="49849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AED5-E26D-4E29-B1B3-7847B6779594}" type="datetime1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389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6794-849E-4626-908B-D15793550EFB}" type="datetime1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091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64E7-5594-42A3-ADBF-E95A7ACEAD64}" type="datetime1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288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4088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2B0B-D248-4FFB-8695-AD7FA4B1284A}" type="datetime1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576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7" y="929147"/>
            <a:ext cx="10689336" cy="7984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4088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4088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1344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1344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8EFB-9159-4510-B73F-4F0409ADE937}" type="datetime1">
              <a:rPr lang="en-US" smtClean="0"/>
              <a:t>4/29/2026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775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9412-2452-4BED-A324-9D8C115361AD}" type="datetime1">
              <a:rPr lang="en-US" smtClean="0"/>
              <a:t>4/29/2026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8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18F62-D251-40E8-A23C-F4CFE9FEAB41}" type="datetime1">
              <a:rPr lang="en-US" smtClean="0"/>
              <a:t>4/29/2026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478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9848"/>
            <a:ext cx="4093599" cy="131673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9848"/>
            <a:ext cx="6172200" cy="47912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1176"/>
            <a:ext cx="4093599" cy="33192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6144-149E-4874-93A5-554A0357CF82}" type="datetime1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779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65D8-0540-4835-AE5C-25D29DBA01BE}" type="datetime1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337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21992"/>
            <a:ext cx="10691265" cy="3739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495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E31BA835-12AC-4E8F-955A-EA3F4DE2791F}" type="datetime1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4088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131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33E93247-6229-44AB-A550-739E971E6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B4260BC-2854-BC30-342B-DB6892150A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33343" y="1137215"/>
            <a:ext cx="5804426" cy="3376766"/>
          </a:xfrm>
        </p:spPr>
        <p:txBody>
          <a:bodyPr anchor="t">
            <a:normAutofit/>
          </a:bodyPr>
          <a:lstStyle/>
          <a:p>
            <a:r>
              <a:rPr lang="es-ES" sz="6600" dirty="0"/>
              <a:t>Matriz de leds</a:t>
            </a:r>
            <a:br>
              <a:rPr lang="es-ES" sz="6600" dirty="0"/>
            </a:br>
            <a:r>
              <a:rPr lang="es-ES" sz="6600" dirty="0"/>
              <a:t>wokwi.com</a:t>
            </a:r>
            <a:endParaRPr lang="es-CO" sz="660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65B0E57-4B88-2484-FCB3-568CAE587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33343" y="4698347"/>
            <a:ext cx="5412440" cy="1002678"/>
          </a:xfrm>
        </p:spPr>
        <p:txBody>
          <a:bodyPr anchor="b">
            <a:normAutofit/>
          </a:bodyPr>
          <a:lstStyle/>
          <a:p>
            <a:r>
              <a:rPr lang="es-ES" sz="2200"/>
              <a:t>Ing. Juan Carlos Vizcaino Aponte</a:t>
            </a:r>
            <a:endParaRPr lang="es-CO" sz="2200"/>
          </a:p>
        </p:txBody>
      </p:sp>
      <p:pic>
        <p:nvPicPr>
          <p:cNvPr id="1026" name="Picture 2" descr="Módulo Matriz Leds 8x8 Max7219 4 en 1 Arduino Pic Avr - MEGATRONICA">
            <a:extLst>
              <a:ext uri="{FF2B5EF4-FFF2-40B4-BE49-F238E27FC236}">
                <a16:creationId xmlns:a16="http://schemas.microsoft.com/office/drawing/2014/main" id="{E0A86533-ABCC-F6AE-5EDB-E5F124D47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7935" y="723901"/>
            <a:ext cx="4962750" cy="496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EE2E603F-4A95-4FE8-BB06-211DFD75D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33343" y="723900"/>
            <a:ext cx="5715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Straight Connector 1034">
            <a:extLst>
              <a:ext uri="{FF2B5EF4-FFF2-40B4-BE49-F238E27FC236}">
                <a16:creationId xmlns:a16="http://schemas.microsoft.com/office/drawing/2014/main" id="{A8E634B8-311A-4810-A5DB-7043D02804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33343" y="6134100"/>
            <a:ext cx="5715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0410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1D0DB5-4363-7149-1975-A5278CFBF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Trabajo en grupo de entregas 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89AD83-D0EF-59A9-E5C4-AE1CDB0295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s-ES" sz="3200" dirty="0"/>
              <a:t>Realizar la simulación en wokwi.com de una matriz       de 8 x 8 x 4 matrices mostrando el nombre de los integrantes en desplazamiento.</a:t>
            </a:r>
          </a:p>
          <a:p>
            <a:pPr marL="0" indent="0">
              <a:buNone/>
            </a:pPr>
            <a:r>
              <a:rPr lang="es-ES" sz="3200" dirty="0"/>
              <a:t>2. Utilizando el integrado </a:t>
            </a:r>
            <a:r>
              <a:rPr lang="es-CO" sz="3200" b="1" dirty="0"/>
              <a:t>MAX7219</a:t>
            </a:r>
            <a:r>
              <a:rPr lang="es-ES" sz="3200" dirty="0"/>
              <a:t> </a:t>
            </a:r>
          </a:p>
          <a:p>
            <a:pPr marL="0" indent="0">
              <a:buNone/>
            </a:pPr>
            <a:r>
              <a:rPr lang="es-ES" sz="3200" dirty="0"/>
              <a:t>3. Realizar informe ejecutivo en PDF y enviar al correo sancristobalsurtecnologia@gmail.com</a:t>
            </a:r>
          </a:p>
          <a:p>
            <a:pPr marL="0" indent="0">
              <a:buNone/>
            </a:pPr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1664815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436CA8-C40D-9E6A-3B62-F45D4F474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ES" dirty="0"/>
              <a:t>Trabajo en Word</a:t>
            </a:r>
            <a:br>
              <a:rPr lang="es-ES" dirty="0"/>
            </a:br>
            <a:r>
              <a:rPr lang="es-ES" dirty="0"/>
              <a:t>Informe de proyecto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4FC2CB-E758-2B10-B11E-80B2C889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635" y="2221992"/>
            <a:ext cx="1702346" cy="3896704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s-ES" b="1" dirty="0"/>
              <a:t>1. Portada</a:t>
            </a:r>
          </a:p>
          <a:p>
            <a:r>
              <a:rPr lang="es-ES" dirty="0"/>
              <a:t>Nombre del proyecto </a:t>
            </a:r>
          </a:p>
          <a:p>
            <a:r>
              <a:rPr lang="es-ES" dirty="0"/>
              <a:t>Autor(es) </a:t>
            </a:r>
          </a:p>
          <a:p>
            <a:r>
              <a:rPr lang="es-ES" dirty="0"/>
              <a:t>Institución</a:t>
            </a:r>
          </a:p>
          <a:p>
            <a:r>
              <a:rPr lang="es-ES" dirty="0"/>
              <a:t>Fecha </a:t>
            </a:r>
          </a:p>
          <a:p>
            <a:pPr marL="0" indent="0">
              <a:buNone/>
            </a:pPr>
            <a:endParaRPr lang="es-CO" dirty="0"/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0C795A96-6B65-DF9D-EA0F-55E5A312AC8E}"/>
              </a:ext>
            </a:extLst>
          </p:cNvPr>
          <p:cNvSpPr txBox="1">
            <a:spLocks/>
          </p:cNvSpPr>
          <p:nvPr/>
        </p:nvSpPr>
        <p:spPr>
          <a:xfrm>
            <a:off x="2402981" y="2221992"/>
            <a:ext cx="2217663" cy="389670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b="1" dirty="0"/>
              <a:t>2. Resumen ejecutivo</a:t>
            </a:r>
          </a:p>
          <a:p>
            <a:r>
              <a:rPr lang="es-ES" dirty="0"/>
              <a:t>Síntesis </a:t>
            </a:r>
          </a:p>
          <a:p>
            <a:r>
              <a:rPr lang="es-ES" dirty="0"/>
              <a:t>Problema, solución propuesta, resultados esperados o alcanzados </a:t>
            </a:r>
          </a:p>
          <a:p>
            <a:r>
              <a:rPr lang="es-ES" dirty="0"/>
              <a:t>Conclusiones clave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CO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1C410542-9144-15A2-0E88-1A3362FC587C}"/>
              </a:ext>
            </a:extLst>
          </p:cNvPr>
          <p:cNvSpPr txBox="1">
            <a:spLocks/>
          </p:cNvSpPr>
          <p:nvPr/>
        </p:nvSpPr>
        <p:spPr>
          <a:xfrm>
            <a:off x="6963797" y="2221992"/>
            <a:ext cx="2278539" cy="389670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b="1" dirty="0"/>
              <a:t>4. Desarrollo / Implementación</a:t>
            </a:r>
          </a:p>
          <a:p>
            <a:r>
              <a:rPr lang="es-ES" dirty="0"/>
              <a:t>Diagramas de conexión</a:t>
            </a:r>
          </a:p>
          <a:p>
            <a:r>
              <a:rPr lang="es-ES" dirty="0"/>
              <a:t>Código fuente</a:t>
            </a:r>
          </a:p>
          <a:p>
            <a:r>
              <a:rPr lang="es-ES" dirty="0"/>
              <a:t>Nombre de los integrantes en desplazamiento</a:t>
            </a:r>
            <a:endParaRPr lang="es-CO" dirty="0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E42D2930-5020-1D9D-533F-B83DFF3E1196}"/>
              </a:ext>
            </a:extLst>
          </p:cNvPr>
          <p:cNvSpPr txBox="1">
            <a:spLocks/>
          </p:cNvSpPr>
          <p:nvPr/>
        </p:nvSpPr>
        <p:spPr>
          <a:xfrm>
            <a:off x="4623717" y="2221991"/>
            <a:ext cx="2337533" cy="389670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b="1" dirty="0"/>
              <a:t>3. Objetivos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" b="1" dirty="0"/>
              <a:t>Objetivo general</a:t>
            </a:r>
          </a:p>
          <a:p>
            <a:r>
              <a:rPr lang="es-ES" dirty="0"/>
              <a:t>Qué se quiere lograr (macro)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" b="1" dirty="0"/>
              <a:t>Objetivos específicos</a:t>
            </a:r>
          </a:p>
          <a:p>
            <a:r>
              <a:rPr lang="es-ES" dirty="0"/>
              <a:t>Pasos concretos para alcanzar el objetivo general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CO" dirty="0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455620A6-5EB1-1D23-5061-5F929CDA9F0F}"/>
              </a:ext>
            </a:extLst>
          </p:cNvPr>
          <p:cNvSpPr txBox="1">
            <a:spLocks/>
          </p:cNvSpPr>
          <p:nvPr/>
        </p:nvSpPr>
        <p:spPr>
          <a:xfrm>
            <a:off x="9244895" y="2221991"/>
            <a:ext cx="2052397" cy="38967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b="1" dirty="0"/>
              <a:t>5. Conclusiones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" dirty="0"/>
              <a:t>Qué se logró? </a:t>
            </a:r>
          </a:p>
          <a:p>
            <a:r>
              <a:rPr lang="es-ES" dirty="0"/>
              <a:t>Impacto del proyecto</a:t>
            </a:r>
          </a:p>
          <a:p>
            <a:r>
              <a:rPr lang="es-ES" dirty="0"/>
              <a:t>Aplicaciones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CO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DA58EDF-325F-DE9C-F845-D7F9BE800501}"/>
              </a:ext>
            </a:extLst>
          </p:cNvPr>
          <p:cNvSpPr txBox="1"/>
          <p:nvPr/>
        </p:nvSpPr>
        <p:spPr>
          <a:xfrm>
            <a:off x="1333216" y="6031150"/>
            <a:ext cx="9426102" cy="646331"/>
          </a:xfrm>
          <a:prstGeom prst="rect">
            <a:avLst/>
          </a:prstGeom>
          <a:solidFill>
            <a:srgbClr val="48599F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s-ES" sz="3600" dirty="0">
                <a:solidFill>
                  <a:schemeClr val="bg1"/>
                </a:solidFill>
              </a:rPr>
              <a:t>Enviar a: sancristobalsurtecnologia@gmail.com</a:t>
            </a:r>
            <a:endParaRPr lang="es-CO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032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artes de motor cromadas">
            <a:extLst>
              <a:ext uri="{FF2B5EF4-FFF2-40B4-BE49-F238E27FC236}">
                <a16:creationId xmlns:a16="http://schemas.microsoft.com/office/drawing/2014/main" id="{E333EAF4-40B0-D03E-28C5-CF719507871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b="15414"/>
          <a:stretch>
            <a:fillRect/>
          </a:stretch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A0A54BA-54C7-2986-D841-DDD644B55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5957" y="1122362"/>
            <a:ext cx="9452043" cy="2900518"/>
          </a:xfrm>
        </p:spPr>
        <p:txBody>
          <a:bodyPr>
            <a:normAutofit/>
          </a:bodyPr>
          <a:lstStyle/>
          <a:p>
            <a:r>
              <a:rPr lang="es-ES" dirty="0"/>
              <a:t>Inversor de giro motor DC con relevos y control PWM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8CE5AA8-87CC-F11B-8F98-597062DDBB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7686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64AF41-547D-DFF5-8B8A-E856A7B6B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Condiciones de operación: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742641-0D11-C8FE-5E79-BC44ADBC4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76085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S" dirty="0"/>
              <a:t>Por medio de un potenciómetro se debe controlar la velocidad del motor. En el punto intermedio del potenciómetro el motor debe quedarse quieto y girar en un sentido a mayor velocidad entre mas se aleje de ese punto central.</a:t>
            </a:r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12A9F89-8F1A-1204-E46E-B868EC5599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684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6809B52-A21D-A939-D0B3-FCF7BA33AF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1DC245D-7E6C-2797-D535-8A139B565829}"/>
              </a:ext>
            </a:extLst>
          </p:cNvPr>
          <p:cNvSpPr txBox="1"/>
          <p:nvPr/>
        </p:nvSpPr>
        <p:spPr>
          <a:xfrm>
            <a:off x="8962417" y="3813244"/>
            <a:ext cx="3035030" cy="64633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  <a:highlight>
                  <a:srgbClr val="000080"/>
                </a:highlight>
              </a:rPr>
              <a:t>SIMULACION </a:t>
            </a:r>
            <a:r>
              <a:rPr lang="es-ES" dirty="0">
                <a:solidFill>
                  <a:schemeClr val="bg1"/>
                </a:solidFill>
                <a:highlight>
                  <a:srgbClr val="000080"/>
                </a:highlight>
                <a:sym typeface="Wingdings" panose="05000000000000000000" pitchFamily="2" charset="2"/>
              </a:rPr>
              <a:t> 1 NOTA</a:t>
            </a:r>
          </a:p>
          <a:p>
            <a:r>
              <a:rPr lang="es-ES" dirty="0">
                <a:solidFill>
                  <a:schemeClr val="bg1"/>
                </a:solidFill>
                <a:highlight>
                  <a:srgbClr val="000080"/>
                </a:highlight>
                <a:sym typeface="Wingdings" panose="05000000000000000000" pitchFamily="2" charset="2"/>
              </a:rPr>
              <a:t>MONTAJE 2 NOTAS          </a:t>
            </a:r>
            <a:endParaRPr lang="es-CO" dirty="0">
              <a:solidFill>
                <a:schemeClr val="bg1"/>
              </a:solidFill>
              <a:highlight>
                <a:srgbClr val="000080"/>
              </a:highlight>
            </a:endParaRPr>
          </a:p>
        </p:txBody>
      </p:sp>
      <p:pic>
        <p:nvPicPr>
          <p:cNvPr id="1026" name="Picture 2" descr="Introducción a los relés - Inventable">
            <a:extLst>
              <a:ext uri="{FF2B5EF4-FFF2-40B4-BE49-F238E27FC236}">
                <a16:creationId xmlns:a16="http://schemas.microsoft.com/office/drawing/2014/main" id="{3CD2E6B1-8486-9262-CACD-A92A949F3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42815" cy="2081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ntroducción a los relés - Inventable">
            <a:extLst>
              <a:ext uri="{FF2B5EF4-FFF2-40B4-BE49-F238E27FC236}">
                <a16:creationId xmlns:a16="http://schemas.microsoft.com/office/drawing/2014/main" id="{89EA5ACE-79AF-C55B-23FF-60CDB9660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6264" y="1"/>
            <a:ext cx="985736" cy="171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ongle Relé PCB de 5 VDC SRD-05VDC-SL-C de 5 pines : Amazon.com.mx:  Herramientas y Mejoras del Hogar">
            <a:extLst>
              <a:ext uri="{FF2B5EF4-FFF2-40B4-BE49-F238E27FC236}">
                <a16:creationId xmlns:a16="http://schemas.microsoft.com/office/drawing/2014/main" id="{D9A32336-0ABE-1544-B8C2-8F6E1F353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566" y="-1"/>
            <a:ext cx="826851" cy="90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Songle Relé PCB de 5 VDC SRD-05VDC-SL-C de 5 pines : Amazon.com.mx:  Herramientas y Mejoras del Hogar">
            <a:extLst>
              <a:ext uri="{FF2B5EF4-FFF2-40B4-BE49-F238E27FC236}">
                <a16:creationId xmlns:a16="http://schemas.microsoft.com/office/drawing/2014/main" id="{A1A47B5D-F20D-E7CE-DBF2-B3B19FA34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136" y="0"/>
            <a:ext cx="826851" cy="90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Transitsor, Tht Transistor, Electrónica, Bjt, 2n3904, png | PNGWing">
            <a:extLst>
              <a:ext uri="{FF2B5EF4-FFF2-40B4-BE49-F238E27FC236}">
                <a16:creationId xmlns:a16="http://schemas.microsoft.com/office/drawing/2014/main" id="{6019CD9B-A9C8-7921-0C8B-825D36DC52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20254" y="2309141"/>
            <a:ext cx="527424" cy="73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Transitsor, Tht Transistor, Electrónica, Bjt, 2n3904, png | PNGWing">
            <a:extLst>
              <a:ext uri="{FF2B5EF4-FFF2-40B4-BE49-F238E27FC236}">
                <a16:creationId xmlns:a16="http://schemas.microsoft.com/office/drawing/2014/main" id="{FD68DDCD-3AA1-C0E2-B1BC-E073AE4C38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69914" y="3044757"/>
            <a:ext cx="527424" cy="73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Transitsor, Tht Transistor, Electrónica, Bjt, 2n3904, png | PNGWing">
            <a:extLst>
              <a:ext uri="{FF2B5EF4-FFF2-40B4-BE49-F238E27FC236}">
                <a16:creationId xmlns:a16="http://schemas.microsoft.com/office/drawing/2014/main" id="{17DABF9C-FDAA-1875-A4EF-85FA944736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53880" y="2309141"/>
            <a:ext cx="527424" cy="73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3917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5BA1B0-52BC-59C5-601B-FF6A92374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C84EB8-F626-22F6-2CA4-99690B51B1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78455970"/>
      </p:ext>
    </p:extLst>
  </p:cSld>
  <p:clrMapOvr>
    <a:masterClrMapping/>
  </p:clrMapOvr>
</p:sld>
</file>

<file path=ppt/theme/theme1.xml><?xml version="1.0" encoding="utf-8"?>
<a:theme xmlns:a="http://schemas.openxmlformats.org/drawingml/2006/main" name="ChronicleVTI">
  <a:themeElements>
    <a:clrScheme name="Chronicle">
      <a:dk1>
        <a:srgbClr val="000000"/>
      </a:dk1>
      <a:lt1>
        <a:srgbClr val="FFFFFF"/>
      </a:lt1>
      <a:dk2>
        <a:srgbClr val="1C1C32"/>
      </a:dk2>
      <a:lt2>
        <a:srgbClr val="F8F4F1"/>
      </a:lt2>
      <a:accent1>
        <a:srgbClr val="734B67"/>
      </a:accent1>
      <a:accent2>
        <a:srgbClr val="959EBB"/>
      </a:accent2>
      <a:accent3>
        <a:srgbClr val="596781"/>
      </a:accent3>
      <a:accent4>
        <a:srgbClr val="7F6E8C"/>
      </a:accent4>
      <a:accent5>
        <a:srgbClr val="DB9A8F"/>
      </a:accent5>
      <a:accent6>
        <a:srgbClr val="C29AB1"/>
      </a:accent6>
      <a:hlink>
        <a:srgbClr val="778BA2"/>
      </a:hlink>
      <a:folHlink>
        <a:srgbClr val="A27C99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hronicleVTI" id="{508E4D90-5116-4BF0-876B-3F422DD1F65F}" vid="{AA21DC3D-92A8-43A4-8358-ED428371CD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226</Words>
  <Application>Microsoft Office PowerPoint</Application>
  <PresentationFormat>Panorámica</PresentationFormat>
  <Paragraphs>36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Arial</vt:lpstr>
      <vt:lpstr>Calisto MT</vt:lpstr>
      <vt:lpstr>Univers Condensed</vt:lpstr>
      <vt:lpstr>Wingdings</vt:lpstr>
      <vt:lpstr>ChronicleVTI</vt:lpstr>
      <vt:lpstr>Matriz de leds wokwi.com</vt:lpstr>
      <vt:lpstr>Trabajo en grupo de entregas </vt:lpstr>
      <vt:lpstr>Trabajo en Word Informe de proyecto</vt:lpstr>
      <vt:lpstr>Inversor de giro motor DC con relevos y control PWM</vt:lpstr>
      <vt:lpstr>Condiciones de operación: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4</cp:revision>
  <dcterms:created xsi:type="dcterms:W3CDTF">2026-04-28T12:42:58Z</dcterms:created>
  <dcterms:modified xsi:type="dcterms:W3CDTF">2026-04-29T13:15:16Z</dcterms:modified>
</cp:coreProperties>
</file>